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8288000" cy="10287000"/>
  <p:notesSz cx="6858000" cy="9144000"/>
  <p:embeddedFontLst>
    <p:embeddedFont>
      <p:font typeface="Aileron Heavy" panose="020B0604020202020204" charset="0"/>
      <p:regular r:id="rId10"/>
    </p:embeddedFont>
    <p:embeddedFont>
      <p:font typeface="Aileron Regular Bold" panose="020B0604020202020204" charset="0"/>
      <p:regular r:id="rId11"/>
    </p:embeddedFon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Public Sans" panose="020B0604020202020204" charset="0"/>
      <p:regular r:id="rId16"/>
    </p:embeddedFont>
    <p:embeddedFont>
      <p:font typeface="Public Sans Bold" panose="020B0604020202020204" charset="0"/>
      <p:regular r:id="rId17"/>
    </p:embeddedFont>
    <p:embeddedFont>
      <p:font typeface="Public Sans Thin Bold" panose="020B0604020202020204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0" d="100"/>
          <a:sy n="70" d="100"/>
        </p:scale>
        <p:origin x="180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10" Type="http://schemas.openxmlformats.org/officeDocument/2006/relationships/font" Target="fonts/font1.fntdata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5.fntdata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7.svg"/><Relationship Id="rId7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kaggle.com/datasets/nidzsharma/us-mass-shootings-19822023" TargetMode="External"/><Relationship Id="rId5" Type="http://schemas.openxmlformats.org/officeDocument/2006/relationships/image" Target="../media/image9.svg"/><Relationship Id="rId10" Type="http://schemas.openxmlformats.org/officeDocument/2006/relationships/image" Target="../media/image13.svg"/><Relationship Id="rId4" Type="http://schemas.openxmlformats.org/officeDocument/2006/relationships/image" Target="../media/image8.png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svg"/><Relationship Id="rId7" Type="http://schemas.openxmlformats.org/officeDocument/2006/relationships/image" Target="../media/image19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11" Type="http://schemas.openxmlformats.org/officeDocument/2006/relationships/image" Target="../media/image23.svg"/><Relationship Id="rId5" Type="http://schemas.openxmlformats.org/officeDocument/2006/relationships/image" Target="../media/image17.sv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1D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H="1">
            <a:off x="14830768" y="0"/>
            <a:ext cx="3457232" cy="346566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028700" y="1313067"/>
            <a:ext cx="9220982" cy="6930609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0708540" y="2479758"/>
            <a:ext cx="9297180" cy="26637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679"/>
              </a:lnSpc>
            </a:pPr>
            <a:r>
              <a:rPr lang="en-US" sz="7628">
                <a:solidFill>
                  <a:srgbClr val="F4F4F4"/>
                </a:solidFill>
                <a:latin typeface="Public Sans Thin Bold"/>
              </a:rPr>
              <a:t>Gun Violence in </a:t>
            </a:r>
          </a:p>
          <a:p>
            <a:pPr>
              <a:lnSpc>
                <a:spcPts val="10679"/>
              </a:lnSpc>
              <a:spcBef>
                <a:spcPct val="0"/>
              </a:spcBef>
            </a:pPr>
            <a:r>
              <a:rPr lang="en-US" sz="7628">
                <a:solidFill>
                  <a:srgbClr val="F4F4F4"/>
                </a:solidFill>
                <a:latin typeface="Public Sans Thin Bold"/>
              </a:rPr>
              <a:t>America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708540" y="5941593"/>
            <a:ext cx="11251416" cy="5847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88"/>
              </a:lnSpc>
              <a:spcBef>
                <a:spcPct val="0"/>
              </a:spcBef>
            </a:pPr>
            <a:r>
              <a:rPr lang="en-US" sz="3348">
                <a:solidFill>
                  <a:srgbClr val="F4F4F4"/>
                </a:solidFill>
                <a:latin typeface="Public Sans"/>
              </a:rPr>
              <a:t>1982 - 2023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1D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10455" r="10455"/>
          <a:stretch>
            <a:fillRect/>
          </a:stretch>
        </p:blipFill>
        <p:spPr>
          <a:xfrm>
            <a:off x="0" y="0"/>
            <a:ext cx="12192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flipH="1">
            <a:off x="14830768" y="0"/>
            <a:ext cx="3457232" cy="3465665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3065491" y="2919078"/>
            <a:ext cx="5374909" cy="20423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178"/>
              </a:lnSpc>
            </a:pPr>
            <a:r>
              <a:rPr lang="en-US" sz="5842">
                <a:solidFill>
                  <a:srgbClr val="F4F4F4"/>
                </a:solidFill>
                <a:latin typeface="Public Sans"/>
              </a:rPr>
              <a:t>Our Team</a:t>
            </a:r>
          </a:p>
          <a:p>
            <a:pPr marL="0" lvl="0" indent="0" algn="l">
              <a:lnSpc>
                <a:spcPts val="8178"/>
              </a:lnSpc>
              <a:spcBef>
                <a:spcPct val="0"/>
              </a:spcBef>
            </a:pPr>
            <a:endParaRPr lang="en-US" sz="5842">
              <a:solidFill>
                <a:srgbClr val="F4F4F4"/>
              </a:solidFill>
              <a:latin typeface="Public Sans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2439127" y="4894767"/>
            <a:ext cx="5088081" cy="547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85056" lvl="1" indent="-342528">
              <a:lnSpc>
                <a:spcPts val="4442"/>
              </a:lnSpc>
              <a:buFont typeface="Arial"/>
              <a:buChar char="•"/>
            </a:pPr>
            <a:r>
              <a:rPr lang="en-US" sz="3173">
                <a:solidFill>
                  <a:srgbClr val="F4F4F4"/>
                </a:solidFill>
                <a:latin typeface="Public Sans"/>
              </a:rPr>
              <a:t>Bethelhem Arefayne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2439127" y="6076709"/>
            <a:ext cx="5088081" cy="547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85056" lvl="1" indent="-342528">
              <a:lnSpc>
                <a:spcPts val="4442"/>
              </a:lnSpc>
              <a:buFont typeface="Arial"/>
              <a:buChar char="•"/>
            </a:pPr>
            <a:r>
              <a:rPr lang="en-US" sz="3173">
                <a:solidFill>
                  <a:srgbClr val="F4F4F4"/>
                </a:solidFill>
                <a:latin typeface="Public Sans"/>
              </a:rPr>
              <a:t>Maksym Andreiko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439127" y="7262326"/>
            <a:ext cx="5088081" cy="547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85056" lvl="1" indent="-342528">
              <a:lnSpc>
                <a:spcPts val="4442"/>
              </a:lnSpc>
              <a:buFont typeface="Arial"/>
              <a:buChar char="•"/>
            </a:pPr>
            <a:r>
              <a:rPr lang="en-US" sz="3173">
                <a:solidFill>
                  <a:srgbClr val="F4F4F4"/>
                </a:solidFill>
                <a:latin typeface="Public Sans"/>
              </a:rPr>
              <a:t>Umeadi Dungor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flipH="1">
            <a:off x="14983168" y="152400"/>
            <a:ext cx="3457232" cy="346566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1D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8588148"/>
            <a:ext cx="1701574" cy="1698852"/>
            <a:chOff x="0" y="0"/>
            <a:chExt cx="6350000" cy="633984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0F60D4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 l="22252" r="22252"/>
          <a:stretch>
            <a:fillRect/>
          </a:stretch>
        </p:blipFill>
        <p:spPr>
          <a:xfrm>
            <a:off x="0" y="0"/>
            <a:ext cx="8557325" cy="102870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9144000" y="969222"/>
            <a:ext cx="8480285" cy="80389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783"/>
              </a:lnSpc>
            </a:pPr>
            <a:r>
              <a:rPr lang="en-US" sz="4131">
                <a:solidFill>
                  <a:srgbClr val="FFFFFF"/>
                </a:solidFill>
                <a:latin typeface="Public Sans"/>
              </a:rPr>
              <a:t>The purpose of this project is to analyze major gun shooting incidents that have occurred in the United States over the last four decades. </a:t>
            </a:r>
          </a:p>
          <a:p>
            <a:pPr>
              <a:lnSpc>
                <a:spcPts val="5783"/>
              </a:lnSpc>
            </a:pPr>
            <a:endParaRPr lang="en-US" sz="4131">
              <a:solidFill>
                <a:srgbClr val="FFFFFF"/>
              </a:solidFill>
              <a:latin typeface="Public Sans"/>
            </a:endParaRPr>
          </a:p>
          <a:p>
            <a:pPr>
              <a:lnSpc>
                <a:spcPts val="5783"/>
              </a:lnSpc>
            </a:pPr>
            <a:r>
              <a:rPr lang="en-US" sz="4131">
                <a:solidFill>
                  <a:srgbClr val="FFFFFF"/>
                </a:solidFill>
                <a:latin typeface="Public Sans"/>
              </a:rPr>
              <a:t>Examined data on:</a:t>
            </a:r>
          </a:p>
          <a:p>
            <a:pPr marL="891972" lvl="1" indent="-445986">
              <a:lnSpc>
                <a:spcPts val="5783"/>
              </a:lnSpc>
              <a:buFont typeface="Arial"/>
              <a:buChar char="•"/>
            </a:pPr>
            <a:r>
              <a:rPr lang="en-US" sz="4131">
                <a:solidFill>
                  <a:srgbClr val="FFFFFF"/>
                </a:solidFill>
                <a:latin typeface="Public Sans"/>
              </a:rPr>
              <a:t>The number of incidents.</a:t>
            </a:r>
          </a:p>
          <a:p>
            <a:pPr marL="891972" lvl="1" indent="-445986">
              <a:lnSpc>
                <a:spcPts val="5783"/>
              </a:lnSpc>
              <a:buFont typeface="Arial"/>
              <a:buChar char="•"/>
            </a:pPr>
            <a:r>
              <a:rPr lang="en-US" sz="4131">
                <a:solidFill>
                  <a:srgbClr val="FFFFFF"/>
                </a:solidFill>
                <a:latin typeface="Public Sans"/>
              </a:rPr>
              <a:t>Location where they occurred.</a:t>
            </a:r>
          </a:p>
          <a:p>
            <a:pPr marL="891972" lvl="1" indent="-445986">
              <a:lnSpc>
                <a:spcPts val="5783"/>
              </a:lnSpc>
              <a:buFont typeface="Arial"/>
              <a:buChar char="•"/>
            </a:pPr>
            <a:r>
              <a:rPr lang="en-US" sz="4131">
                <a:solidFill>
                  <a:srgbClr val="FFFFFF"/>
                </a:solidFill>
                <a:latin typeface="Public Sans"/>
              </a:rPr>
              <a:t>Breakdown of the causalities.</a:t>
            </a:r>
          </a:p>
          <a:p>
            <a:pPr marL="0" lvl="0" indent="0">
              <a:lnSpc>
                <a:spcPts val="5783"/>
              </a:lnSpc>
              <a:spcBef>
                <a:spcPct val="0"/>
              </a:spcBef>
            </a:pPr>
            <a:endParaRPr lang="en-US" sz="4131">
              <a:solidFill>
                <a:srgbClr val="FFFFFF"/>
              </a:solidFill>
              <a:latin typeface="Public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1D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6542322"/>
            <a:ext cx="3750680" cy="3744678"/>
            <a:chOff x="0" y="0"/>
            <a:chExt cx="6350000" cy="633984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82A6DB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7955976" y="7450729"/>
            <a:ext cx="4199366" cy="22866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40"/>
              </a:lnSpc>
              <a:spcBef>
                <a:spcPct val="0"/>
              </a:spcBef>
            </a:pPr>
            <a:r>
              <a:rPr lang="en-US" sz="2600" u="none">
                <a:solidFill>
                  <a:srgbClr val="FFFFFF"/>
                </a:solidFill>
                <a:latin typeface="Public Sans"/>
              </a:rPr>
              <a:t>Conducted exploratory data analysis to gain insights into the underlying patterns and relationships in the data.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955976" y="6687617"/>
            <a:ext cx="4199366" cy="547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80"/>
              </a:lnSpc>
              <a:spcBef>
                <a:spcPct val="0"/>
              </a:spcBef>
            </a:pPr>
            <a:r>
              <a:rPr lang="en-US" sz="3200" u="none">
                <a:solidFill>
                  <a:srgbClr val="FFFFFF"/>
                </a:solidFill>
                <a:latin typeface="Public Sans Bold"/>
              </a:rPr>
              <a:t>Analysis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4067175"/>
            <a:ext cx="5405072" cy="213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8400"/>
              </a:lnSpc>
            </a:pPr>
            <a:r>
              <a:rPr lang="en-US" sz="7000">
                <a:solidFill>
                  <a:srgbClr val="FFFFFF"/>
                </a:solidFill>
                <a:latin typeface="Public Sans Bold"/>
              </a:rPr>
              <a:t>Process of</a:t>
            </a:r>
            <a:r>
              <a:rPr lang="en-US" sz="7000" u="none">
                <a:solidFill>
                  <a:srgbClr val="FFFFFF"/>
                </a:solidFill>
                <a:latin typeface="Public Sans Bold"/>
              </a:rPr>
              <a:t>  the project.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3159971" y="685800"/>
            <a:ext cx="832145" cy="803398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7955976" y="5304795"/>
            <a:ext cx="772033" cy="772033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3059934" y="7531869"/>
            <a:ext cx="4199366" cy="1829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40"/>
              </a:lnSpc>
              <a:spcBef>
                <a:spcPct val="0"/>
              </a:spcBef>
            </a:pPr>
            <a:r>
              <a:rPr lang="en-US" sz="2600" u="none">
                <a:solidFill>
                  <a:srgbClr val="FFFFFF"/>
                </a:solidFill>
                <a:latin typeface="Public Sans"/>
              </a:rPr>
              <a:t>Created charts and maps to help demonstrate the findings of the data analysis.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059934" y="6687617"/>
            <a:ext cx="4199366" cy="547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FFFFFF"/>
                </a:solidFill>
                <a:latin typeface="Public Sans Bold"/>
              </a:rPr>
              <a:t>Visualization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955976" y="2776185"/>
            <a:ext cx="4199366" cy="1372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640"/>
              </a:lnSpc>
              <a:spcBef>
                <a:spcPct val="0"/>
              </a:spcBef>
            </a:pPr>
            <a:r>
              <a:rPr lang="en-US" sz="2600" u="none">
                <a:solidFill>
                  <a:srgbClr val="FFFFFF"/>
                </a:solidFill>
                <a:latin typeface="Public Sans"/>
              </a:rPr>
              <a:t>Data source: Kaggle</a:t>
            </a:r>
          </a:p>
          <a:p>
            <a:pPr marL="0" lvl="0" indent="0">
              <a:lnSpc>
                <a:spcPts val="3640"/>
              </a:lnSpc>
              <a:spcBef>
                <a:spcPct val="0"/>
              </a:spcBef>
            </a:pPr>
            <a:r>
              <a:rPr lang="en-US" sz="2600" u="none">
                <a:solidFill>
                  <a:srgbClr val="FFFFFF"/>
                </a:solidFill>
                <a:latin typeface="Public Sans"/>
              </a:rPr>
              <a:t>File type: csv</a:t>
            </a:r>
          </a:p>
          <a:p>
            <a:pPr marL="0" lvl="0" indent="0" algn="l">
              <a:lnSpc>
                <a:spcPts val="3640"/>
              </a:lnSpc>
              <a:spcBef>
                <a:spcPct val="0"/>
              </a:spcBef>
            </a:pPr>
            <a:r>
              <a:rPr lang="en-US" sz="2600" u="none">
                <a:solidFill>
                  <a:srgbClr val="FFFFFF"/>
                </a:solidFill>
                <a:latin typeface="Public Sans"/>
              </a:rPr>
              <a:t>Link: </a:t>
            </a:r>
            <a:r>
              <a:rPr lang="en-US" sz="2600" u="sng">
                <a:solidFill>
                  <a:srgbClr val="FFFFFF"/>
                </a:solidFill>
                <a:latin typeface="Public Sans"/>
                <a:hlinkClick r:id="rId6" tooltip="https://www.kaggle.com/datasets/nidzsharma/us-mass-shootings-19822023"/>
              </a:rPr>
              <a:t>Gun Violence, USA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955976" y="2013073"/>
            <a:ext cx="4199366" cy="547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80"/>
              </a:lnSpc>
              <a:spcBef>
                <a:spcPct val="0"/>
              </a:spcBef>
            </a:pPr>
            <a:r>
              <a:rPr lang="en-US" sz="3200" u="none">
                <a:solidFill>
                  <a:srgbClr val="FFFFFF"/>
                </a:solidFill>
                <a:latin typeface="Public Sans Bold"/>
              </a:rPr>
              <a:t>Discovery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3159971" y="5304795"/>
            <a:ext cx="617627" cy="772033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7955976" y="782246"/>
            <a:ext cx="677986" cy="772033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13059934" y="2776185"/>
            <a:ext cx="4199366" cy="1829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FFFFFF"/>
                </a:solidFill>
                <a:latin typeface="Public Sans"/>
              </a:rPr>
              <a:t>Loaded csv file, c</a:t>
            </a:r>
            <a:r>
              <a:rPr lang="en-US" sz="2600" u="none">
                <a:solidFill>
                  <a:srgbClr val="FFFFFF"/>
                </a:solidFill>
                <a:latin typeface="Public Sans"/>
              </a:rPr>
              <a:t>hanged data types, filled in missing data and exported dataframe to database.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3059934" y="2013073"/>
            <a:ext cx="4199366" cy="547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80"/>
              </a:lnSpc>
              <a:spcBef>
                <a:spcPct val="0"/>
              </a:spcBef>
            </a:pPr>
            <a:r>
              <a:rPr lang="en-US" sz="3200" u="none">
                <a:solidFill>
                  <a:srgbClr val="FFFFFF"/>
                </a:solidFill>
                <a:latin typeface="Public Sans Bold"/>
              </a:rPr>
              <a:t>Transformation (ETL)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27750" y="8264932"/>
            <a:ext cx="7443089" cy="993368"/>
            <a:chOff x="0" y="0"/>
            <a:chExt cx="8137541" cy="111252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37541" cy="1113790"/>
            </a:xfrm>
            <a:custGeom>
              <a:avLst/>
              <a:gdLst/>
              <a:ahLst/>
              <a:cxnLst/>
              <a:rect l="l" t="t" r="r" b="b"/>
              <a:pathLst>
                <a:path w="8137541" h="1113790">
                  <a:moveTo>
                    <a:pt x="7585091" y="0"/>
                  </a:moveTo>
                  <a:lnTo>
                    <a:pt x="553720" y="0"/>
                  </a:lnTo>
                  <a:cubicBezTo>
                    <a:pt x="247650" y="0"/>
                    <a:pt x="0" y="247650"/>
                    <a:pt x="0" y="553720"/>
                  </a:cubicBezTo>
                  <a:cubicBezTo>
                    <a:pt x="0" y="859790"/>
                    <a:pt x="247650" y="1107440"/>
                    <a:pt x="553720" y="1107440"/>
                  </a:cubicBezTo>
                  <a:lnTo>
                    <a:pt x="7585091" y="1113790"/>
                  </a:lnTo>
                  <a:lnTo>
                    <a:pt x="8137541" y="558800"/>
                  </a:lnTo>
                  <a:lnTo>
                    <a:pt x="7585091" y="0"/>
                  </a:lnTo>
                  <a:close/>
                </a:path>
              </a:pathLst>
            </a:custGeom>
            <a:solidFill>
              <a:srgbClr val="191919">
                <a:alpha val="4706"/>
              </a:srgbClr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162990" y="172720"/>
              <a:ext cx="758600" cy="762000"/>
            </a:xfrm>
            <a:custGeom>
              <a:avLst/>
              <a:gdLst/>
              <a:ahLst/>
              <a:cxnLst/>
              <a:rect l="l" t="t" r="r" b="b"/>
              <a:pathLst>
                <a:path w="758600" h="762000">
                  <a:moveTo>
                    <a:pt x="379300" y="0"/>
                  </a:moveTo>
                  <a:cubicBezTo>
                    <a:pt x="589055" y="938"/>
                    <a:pt x="758600" y="171243"/>
                    <a:pt x="758600" y="381000"/>
                  </a:cubicBezTo>
                  <a:cubicBezTo>
                    <a:pt x="758600" y="590757"/>
                    <a:pt x="589055" y="761062"/>
                    <a:pt x="379300" y="762000"/>
                  </a:cubicBezTo>
                  <a:cubicBezTo>
                    <a:pt x="169545" y="761062"/>
                    <a:pt x="0" y="590757"/>
                    <a:pt x="0" y="381000"/>
                  </a:cubicBezTo>
                  <a:cubicBezTo>
                    <a:pt x="0" y="171243"/>
                    <a:pt x="169545" y="938"/>
                    <a:pt x="379300" y="0"/>
                  </a:cubicBezTo>
                  <a:close/>
                </a:path>
              </a:pathLst>
            </a:custGeom>
            <a:solidFill>
              <a:srgbClr val="191919">
                <a:alpha val="4706"/>
              </a:srgbClr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6638034" y="8242072"/>
            <a:ext cx="5301690" cy="993368"/>
            <a:chOff x="0" y="0"/>
            <a:chExt cx="5796346" cy="111252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796346" cy="1113790"/>
            </a:xfrm>
            <a:custGeom>
              <a:avLst/>
              <a:gdLst/>
              <a:ahLst/>
              <a:cxnLst/>
              <a:rect l="l" t="t" r="r" b="b"/>
              <a:pathLst>
                <a:path w="5796346" h="1113790">
                  <a:moveTo>
                    <a:pt x="5243896" y="0"/>
                  </a:moveTo>
                  <a:lnTo>
                    <a:pt x="553720" y="0"/>
                  </a:lnTo>
                  <a:cubicBezTo>
                    <a:pt x="247650" y="0"/>
                    <a:pt x="0" y="247650"/>
                    <a:pt x="0" y="553720"/>
                  </a:cubicBezTo>
                  <a:cubicBezTo>
                    <a:pt x="0" y="859790"/>
                    <a:pt x="247650" y="1107440"/>
                    <a:pt x="553720" y="1107440"/>
                  </a:cubicBezTo>
                  <a:lnTo>
                    <a:pt x="5243896" y="1113790"/>
                  </a:lnTo>
                  <a:lnTo>
                    <a:pt x="5796346" y="558800"/>
                  </a:lnTo>
                  <a:lnTo>
                    <a:pt x="5243896" y="0"/>
                  </a:lnTo>
                  <a:close/>
                </a:path>
              </a:pathLst>
            </a:custGeom>
            <a:solidFill>
              <a:srgbClr val="37C9EF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162990" y="172720"/>
              <a:ext cx="758600" cy="762000"/>
            </a:xfrm>
            <a:custGeom>
              <a:avLst/>
              <a:gdLst/>
              <a:ahLst/>
              <a:cxnLst/>
              <a:rect l="l" t="t" r="r" b="b"/>
              <a:pathLst>
                <a:path w="758600" h="762000">
                  <a:moveTo>
                    <a:pt x="379300" y="0"/>
                  </a:moveTo>
                  <a:cubicBezTo>
                    <a:pt x="589055" y="938"/>
                    <a:pt x="758600" y="171243"/>
                    <a:pt x="758600" y="381000"/>
                  </a:cubicBezTo>
                  <a:cubicBezTo>
                    <a:pt x="758600" y="590757"/>
                    <a:pt x="589055" y="761062"/>
                    <a:pt x="379300" y="762000"/>
                  </a:cubicBezTo>
                  <a:cubicBezTo>
                    <a:pt x="169545" y="761062"/>
                    <a:pt x="0" y="590757"/>
                    <a:pt x="0" y="381000"/>
                  </a:cubicBezTo>
                  <a:cubicBezTo>
                    <a:pt x="0" y="171243"/>
                    <a:pt x="169545" y="938"/>
                    <a:pt x="3793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8" name="TextBox 8"/>
          <p:cNvSpPr txBox="1"/>
          <p:nvPr/>
        </p:nvSpPr>
        <p:spPr>
          <a:xfrm>
            <a:off x="8387392" y="8534921"/>
            <a:ext cx="2899559" cy="3867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50"/>
              </a:lnSpc>
            </a:pPr>
            <a:r>
              <a:rPr lang="en-US" sz="2100" spc="42">
                <a:solidFill>
                  <a:srgbClr val="FFFFFF"/>
                </a:solidFill>
                <a:latin typeface="Aileron Regular Bold"/>
              </a:rPr>
              <a:t>1 - Pandas/Python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627750" y="6991624"/>
            <a:ext cx="8809203" cy="993368"/>
            <a:chOff x="0" y="0"/>
            <a:chExt cx="9631116" cy="111252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9631116" cy="1113790"/>
            </a:xfrm>
            <a:custGeom>
              <a:avLst/>
              <a:gdLst/>
              <a:ahLst/>
              <a:cxnLst/>
              <a:rect l="l" t="t" r="r" b="b"/>
              <a:pathLst>
                <a:path w="9631116" h="1113790">
                  <a:moveTo>
                    <a:pt x="9078666" y="0"/>
                  </a:moveTo>
                  <a:lnTo>
                    <a:pt x="553720" y="0"/>
                  </a:lnTo>
                  <a:cubicBezTo>
                    <a:pt x="247650" y="0"/>
                    <a:pt x="0" y="247650"/>
                    <a:pt x="0" y="553720"/>
                  </a:cubicBezTo>
                  <a:cubicBezTo>
                    <a:pt x="0" y="859790"/>
                    <a:pt x="247650" y="1107440"/>
                    <a:pt x="553720" y="1107440"/>
                  </a:cubicBezTo>
                  <a:lnTo>
                    <a:pt x="9078666" y="1113790"/>
                  </a:lnTo>
                  <a:lnTo>
                    <a:pt x="9631116" y="558800"/>
                  </a:lnTo>
                  <a:lnTo>
                    <a:pt x="9078666" y="0"/>
                  </a:lnTo>
                  <a:close/>
                </a:path>
              </a:pathLst>
            </a:custGeom>
            <a:solidFill>
              <a:srgbClr val="191919">
                <a:alpha val="4706"/>
              </a:srgbClr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162990" y="172720"/>
              <a:ext cx="758600" cy="762000"/>
            </a:xfrm>
            <a:custGeom>
              <a:avLst/>
              <a:gdLst/>
              <a:ahLst/>
              <a:cxnLst/>
              <a:rect l="l" t="t" r="r" b="b"/>
              <a:pathLst>
                <a:path w="758600" h="762000">
                  <a:moveTo>
                    <a:pt x="379300" y="0"/>
                  </a:moveTo>
                  <a:cubicBezTo>
                    <a:pt x="589055" y="938"/>
                    <a:pt x="758600" y="171243"/>
                    <a:pt x="758600" y="381000"/>
                  </a:cubicBezTo>
                  <a:cubicBezTo>
                    <a:pt x="758600" y="590757"/>
                    <a:pt x="589055" y="761062"/>
                    <a:pt x="379300" y="762000"/>
                  </a:cubicBezTo>
                  <a:cubicBezTo>
                    <a:pt x="169545" y="761062"/>
                    <a:pt x="0" y="590757"/>
                    <a:pt x="0" y="381000"/>
                  </a:cubicBezTo>
                  <a:cubicBezTo>
                    <a:pt x="0" y="171243"/>
                    <a:pt x="169545" y="938"/>
                    <a:pt x="379300" y="0"/>
                  </a:cubicBezTo>
                  <a:close/>
                </a:path>
              </a:pathLst>
            </a:custGeom>
            <a:solidFill>
              <a:srgbClr val="191919">
                <a:alpha val="4706"/>
              </a:srgbClr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8118184" y="6991624"/>
            <a:ext cx="5301690" cy="993368"/>
            <a:chOff x="0" y="0"/>
            <a:chExt cx="5796346" cy="111252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5796346" cy="1113790"/>
            </a:xfrm>
            <a:custGeom>
              <a:avLst/>
              <a:gdLst/>
              <a:ahLst/>
              <a:cxnLst/>
              <a:rect l="l" t="t" r="r" b="b"/>
              <a:pathLst>
                <a:path w="5796346" h="1113790">
                  <a:moveTo>
                    <a:pt x="5243896" y="0"/>
                  </a:moveTo>
                  <a:lnTo>
                    <a:pt x="553720" y="0"/>
                  </a:lnTo>
                  <a:cubicBezTo>
                    <a:pt x="247650" y="0"/>
                    <a:pt x="0" y="247650"/>
                    <a:pt x="0" y="553720"/>
                  </a:cubicBezTo>
                  <a:cubicBezTo>
                    <a:pt x="0" y="859790"/>
                    <a:pt x="247650" y="1107440"/>
                    <a:pt x="553720" y="1107440"/>
                  </a:cubicBezTo>
                  <a:lnTo>
                    <a:pt x="5243896" y="1113790"/>
                  </a:lnTo>
                  <a:lnTo>
                    <a:pt x="5796346" y="558800"/>
                  </a:lnTo>
                  <a:lnTo>
                    <a:pt x="5243896" y="0"/>
                  </a:lnTo>
                  <a:close/>
                </a:path>
              </a:pathLst>
            </a:custGeom>
            <a:solidFill>
              <a:srgbClr val="2C92D5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162990" y="172720"/>
              <a:ext cx="758600" cy="762000"/>
            </a:xfrm>
            <a:custGeom>
              <a:avLst/>
              <a:gdLst/>
              <a:ahLst/>
              <a:cxnLst/>
              <a:rect l="l" t="t" r="r" b="b"/>
              <a:pathLst>
                <a:path w="758600" h="762000">
                  <a:moveTo>
                    <a:pt x="379300" y="0"/>
                  </a:moveTo>
                  <a:cubicBezTo>
                    <a:pt x="589055" y="938"/>
                    <a:pt x="758600" y="171243"/>
                    <a:pt x="758600" y="381000"/>
                  </a:cubicBezTo>
                  <a:cubicBezTo>
                    <a:pt x="758600" y="590757"/>
                    <a:pt x="589055" y="761062"/>
                    <a:pt x="379300" y="762000"/>
                  </a:cubicBezTo>
                  <a:cubicBezTo>
                    <a:pt x="169545" y="761062"/>
                    <a:pt x="0" y="590757"/>
                    <a:pt x="0" y="381000"/>
                  </a:cubicBezTo>
                  <a:cubicBezTo>
                    <a:pt x="0" y="171243"/>
                    <a:pt x="169545" y="938"/>
                    <a:pt x="3793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5" name="TextBox 15"/>
          <p:cNvSpPr txBox="1"/>
          <p:nvPr/>
        </p:nvSpPr>
        <p:spPr>
          <a:xfrm>
            <a:off x="9769057" y="7261613"/>
            <a:ext cx="2899559" cy="3867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50"/>
              </a:lnSpc>
            </a:pPr>
            <a:r>
              <a:rPr lang="en-US" sz="2100" spc="42">
                <a:solidFill>
                  <a:srgbClr val="FFFFFF"/>
                </a:solidFill>
                <a:latin typeface="Aileron Regular Bold"/>
              </a:rPr>
              <a:t>2 - SQLite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627750" y="5718316"/>
            <a:ext cx="10317351" cy="993368"/>
            <a:chOff x="0" y="0"/>
            <a:chExt cx="11279977" cy="111252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1279977" cy="1113790"/>
            </a:xfrm>
            <a:custGeom>
              <a:avLst/>
              <a:gdLst/>
              <a:ahLst/>
              <a:cxnLst/>
              <a:rect l="l" t="t" r="r" b="b"/>
              <a:pathLst>
                <a:path w="11279977" h="1113790">
                  <a:moveTo>
                    <a:pt x="10727527" y="0"/>
                  </a:moveTo>
                  <a:lnTo>
                    <a:pt x="553720" y="0"/>
                  </a:lnTo>
                  <a:cubicBezTo>
                    <a:pt x="247650" y="0"/>
                    <a:pt x="0" y="247650"/>
                    <a:pt x="0" y="553720"/>
                  </a:cubicBezTo>
                  <a:cubicBezTo>
                    <a:pt x="0" y="859790"/>
                    <a:pt x="247650" y="1107440"/>
                    <a:pt x="553720" y="1107440"/>
                  </a:cubicBezTo>
                  <a:lnTo>
                    <a:pt x="10727527" y="1113790"/>
                  </a:lnTo>
                  <a:lnTo>
                    <a:pt x="11279977" y="558800"/>
                  </a:lnTo>
                  <a:lnTo>
                    <a:pt x="10727527" y="0"/>
                  </a:lnTo>
                  <a:close/>
                </a:path>
              </a:pathLst>
            </a:custGeom>
            <a:solidFill>
              <a:srgbClr val="191919">
                <a:alpha val="4706"/>
              </a:srgbClr>
            </a:solidFill>
          </p:spPr>
        </p:sp>
        <p:sp>
          <p:nvSpPr>
            <p:cNvPr id="18" name="Freeform 18"/>
            <p:cNvSpPr/>
            <p:nvPr/>
          </p:nvSpPr>
          <p:spPr>
            <a:xfrm>
              <a:off x="162990" y="172720"/>
              <a:ext cx="758600" cy="762000"/>
            </a:xfrm>
            <a:custGeom>
              <a:avLst/>
              <a:gdLst/>
              <a:ahLst/>
              <a:cxnLst/>
              <a:rect l="l" t="t" r="r" b="b"/>
              <a:pathLst>
                <a:path w="758600" h="762000">
                  <a:moveTo>
                    <a:pt x="379300" y="0"/>
                  </a:moveTo>
                  <a:cubicBezTo>
                    <a:pt x="589055" y="938"/>
                    <a:pt x="758600" y="171243"/>
                    <a:pt x="758600" y="381000"/>
                  </a:cubicBezTo>
                  <a:cubicBezTo>
                    <a:pt x="758600" y="590757"/>
                    <a:pt x="589055" y="761062"/>
                    <a:pt x="379300" y="762000"/>
                  </a:cubicBezTo>
                  <a:cubicBezTo>
                    <a:pt x="169545" y="761062"/>
                    <a:pt x="0" y="590757"/>
                    <a:pt x="0" y="381000"/>
                  </a:cubicBezTo>
                  <a:cubicBezTo>
                    <a:pt x="0" y="171243"/>
                    <a:pt x="169545" y="938"/>
                    <a:pt x="379300" y="0"/>
                  </a:cubicBezTo>
                  <a:close/>
                </a:path>
              </a:pathLst>
            </a:custGeom>
            <a:solidFill>
              <a:srgbClr val="191919">
                <a:alpha val="4706"/>
              </a:srgbClr>
            </a:solidFill>
          </p:spPr>
        </p:sp>
      </p:grpSp>
      <p:grpSp>
        <p:nvGrpSpPr>
          <p:cNvPr id="19" name="Group 19"/>
          <p:cNvGrpSpPr/>
          <p:nvPr/>
        </p:nvGrpSpPr>
        <p:grpSpPr>
          <a:xfrm>
            <a:off x="9531643" y="5718316"/>
            <a:ext cx="5301690" cy="993368"/>
            <a:chOff x="0" y="0"/>
            <a:chExt cx="5796346" cy="111252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5796346" cy="1113790"/>
            </a:xfrm>
            <a:custGeom>
              <a:avLst/>
              <a:gdLst/>
              <a:ahLst/>
              <a:cxnLst/>
              <a:rect l="l" t="t" r="r" b="b"/>
              <a:pathLst>
                <a:path w="5796346" h="1113790">
                  <a:moveTo>
                    <a:pt x="5243896" y="0"/>
                  </a:moveTo>
                  <a:lnTo>
                    <a:pt x="553720" y="0"/>
                  </a:lnTo>
                  <a:cubicBezTo>
                    <a:pt x="247650" y="0"/>
                    <a:pt x="0" y="247650"/>
                    <a:pt x="0" y="553720"/>
                  </a:cubicBezTo>
                  <a:cubicBezTo>
                    <a:pt x="0" y="859790"/>
                    <a:pt x="247650" y="1107440"/>
                    <a:pt x="553720" y="1107440"/>
                  </a:cubicBezTo>
                  <a:lnTo>
                    <a:pt x="5243896" y="1113790"/>
                  </a:lnTo>
                  <a:lnTo>
                    <a:pt x="5796346" y="558800"/>
                  </a:lnTo>
                  <a:lnTo>
                    <a:pt x="5243896" y="0"/>
                  </a:lnTo>
                  <a:close/>
                </a:path>
              </a:pathLst>
            </a:custGeom>
            <a:solidFill>
              <a:srgbClr val="82A6DB"/>
            </a:solidFill>
          </p:spPr>
        </p:sp>
        <p:sp>
          <p:nvSpPr>
            <p:cNvPr id="21" name="Freeform 21"/>
            <p:cNvSpPr/>
            <p:nvPr/>
          </p:nvSpPr>
          <p:spPr>
            <a:xfrm>
              <a:off x="162990" y="172720"/>
              <a:ext cx="758600" cy="762000"/>
            </a:xfrm>
            <a:custGeom>
              <a:avLst/>
              <a:gdLst/>
              <a:ahLst/>
              <a:cxnLst/>
              <a:rect l="l" t="t" r="r" b="b"/>
              <a:pathLst>
                <a:path w="758600" h="762000">
                  <a:moveTo>
                    <a:pt x="379300" y="0"/>
                  </a:moveTo>
                  <a:cubicBezTo>
                    <a:pt x="589055" y="938"/>
                    <a:pt x="758600" y="171243"/>
                    <a:pt x="758600" y="381000"/>
                  </a:cubicBezTo>
                  <a:cubicBezTo>
                    <a:pt x="758600" y="590757"/>
                    <a:pt x="589055" y="761062"/>
                    <a:pt x="379300" y="762000"/>
                  </a:cubicBezTo>
                  <a:cubicBezTo>
                    <a:pt x="169545" y="761062"/>
                    <a:pt x="0" y="590757"/>
                    <a:pt x="0" y="381000"/>
                  </a:cubicBezTo>
                  <a:cubicBezTo>
                    <a:pt x="0" y="171243"/>
                    <a:pt x="169545" y="938"/>
                    <a:pt x="3793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22" name="TextBox 22"/>
          <p:cNvSpPr txBox="1"/>
          <p:nvPr/>
        </p:nvSpPr>
        <p:spPr>
          <a:xfrm>
            <a:off x="11150722" y="5988305"/>
            <a:ext cx="2899559" cy="3867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50"/>
              </a:lnSpc>
            </a:pPr>
            <a:r>
              <a:rPr lang="en-US" sz="2100" spc="42">
                <a:solidFill>
                  <a:srgbClr val="FFFFFF"/>
                </a:solidFill>
                <a:latin typeface="Aileron Regular Bold"/>
              </a:rPr>
              <a:t>3 - Flask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627750" y="4445009"/>
            <a:ext cx="11730810" cy="993368"/>
            <a:chOff x="0" y="0"/>
            <a:chExt cx="12825313" cy="111252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2825313" cy="1113790"/>
            </a:xfrm>
            <a:custGeom>
              <a:avLst/>
              <a:gdLst/>
              <a:ahLst/>
              <a:cxnLst/>
              <a:rect l="l" t="t" r="r" b="b"/>
              <a:pathLst>
                <a:path w="12825313" h="1113790">
                  <a:moveTo>
                    <a:pt x="12272863" y="0"/>
                  </a:moveTo>
                  <a:lnTo>
                    <a:pt x="553720" y="0"/>
                  </a:lnTo>
                  <a:cubicBezTo>
                    <a:pt x="247650" y="0"/>
                    <a:pt x="0" y="247650"/>
                    <a:pt x="0" y="553720"/>
                  </a:cubicBezTo>
                  <a:cubicBezTo>
                    <a:pt x="0" y="859790"/>
                    <a:pt x="247650" y="1107440"/>
                    <a:pt x="553720" y="1107440"/>
                  </a:cubicBezTo>
                  <a:lnTo>
                    <a:pt x="12272863" y="1113790"/>
                  </a:lnTo>
                  <a:lnTo>
                    <a:pt x="12825313" y="558800"/>
                  </a:lnTo>
                  <a:lnTo>
                    <a:pt x="12272863" y="0"/>
                  </a:lnTo>
                  <a:close/>
                </a:path>
              </a:pathLst>
            </a:custGeom>
            <a:solidFill>
              <a:srgbClr val="191919">
                <a:alpha val="4706"/>
              </a:srgbClr>
            </a:solidFill>
          </p:spPr>
        </p:sp>
        <p:sp>
          <p:nvSpPr>
            <p:cNvPr id="25" name="Freeform 25"/>
            <p:cNvSpPr/>
            <p:nvPr/>
          </p:nvSpPr>
          <p:spPr>
            <a:xfrm>
              <a:off x="162990" y="172720"/>
              <a:ext cx="758600" cy="762000"/>
            </a:xfrm>
            <a:custGeom>
              <a:avLst/>
              <a:gdLst/>
              <a:ahLst/>
              <a:cxnLst/>
              <a:rect l="l" t="t" r="r" b="b"/>
              <a:pathLst>
                <a:path w="758600" h="762000">
                  <a:moveTo>
                    <a:pt x="379300" y="0"/>
                  </a:moveTo>
                  <a:cubicBezTo>
                    <a:pt x="589055" y="938"/>
                    <a:pt x="758600" y="171243"/>
                    <a:pt x="758600" y="381000"/>
                  </a:cubicBezTo>
                  <a:cubicBezTo>
                    <a:pt x="758600" y="590757"/>
                    <a:pt x="589055" y="761062"/>
                    <a:pt x="379300" y="762000"/>
                  </a:cubicBezTo>
                  <a:cubicBezTo>
                    <a:pt x="169545" y="761062"/>
                    <a:pt x="0" y="590757"/>
                    <a:pt x="0" y="381000"/>
                  </a:cubicBezTo>
                  <a:cubicBezTo>
                    <a:pt x="0" y="171243"/>
                    <a:pt x="169545" y="938"/>
                    <a:pt x="379300" y="0"/>
                  </a:cubicBezTo>
                  <a:close/>
                </a:path>
              </a:pathLst>
            </a:custGeom>
            <a:solidFill>
              <a:srgbClr val="191919">
                <a:alpha val="4706"/>
              </a:srgbClr>
            </a:solidFill>
          </p:spPr>
        </p:sp>
      </p:grpSp>
      <p:grpSp>
        <p:nvGrpSpPr>
          <p:cNvPr id="26" name="Group 26"/>
          <p:cNvGrpSpPr/>
          <p:nvPr/>
        </p:nvGrpSpPr>
        <p:grpSpPr>
          <a:xfrm>
            <a:off x="10945101" y="4445009"/>
            <a:ext cx="5301690" cy="993368"/>
            <a:chOff x="0" y="0"/>
            <a:chExt cx="5796346" cy="111252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5796346" cy="1113790"/>
            </a:xfrm>
            <a:custGeom>
              <a:avLst/>
              <a:gdLst/>
              <a:ahLst/>
              <a:cxnLst/>
              <a:rect l="l" t="t" r="r" b="b"/>
              <a:pathLst>
                <a:path w="5796346" h="1113790">
                  <a:moveTo>
                    <a:pt x="5243896" y="0"/>
                  </a:moveTo>
                  <a:lnTo>
                    <a:pt x="553720" y="0"/>
                  </a:lnTo>
                  <a:cubicBezTo>
                    <a:pt x="247650" y="0"/>
                    <a:pt x="0" y="247650"/>
                    <a:pt x="0" y="553720"/>
                  </a:cubicBezTo>
                  <a:cubicBezTo>
                    <a:pt x="0" y="859790"/>
                    <a:pt x="247650" y="1107440"/>
                    <a:pt x="553720" y="1107440"/>
                  </a:cubicBezTo>
                  <a:lnTo>
                    <a:pt x="5243896" y="1113790"/>
                  </a:lnTo>
                  <a:lnTo>
                    <a:pt x="5796346" y="558800"/>
                  </a:lnTo>
                  <a:lnTo>
                    <a:pt x="5243896" y="0"/>
                  </a:lnTo>
                  <a:close/>
                </a:path>
              </a:pathLst>
            </a:custGeom>
            <a:solidFill>
              <a:srgbClr val="13538A"/>
            </a:solidFill>
          </p:spPr>
        </p:sp>
        <p:sp>
          <p:nvSpPr>
            <p:cNvPr id="28" name="Freeform 28"/>
            <p:cNvSpPr/>
            <p:nvPr/>
          </p:nvSpPr>
          <p:spPr>
            <a:xfrm>
              <a:off x="162990" y="172720"/>
              <a:ext cx="758600" cy="762000"/>
            </a:xfrm>
            <a:custGeom>
              <a:avLst/>
              <a:gdLst/>
              <a:ahLst/>
              <a:cxnLst/>
              <a:rect l="l" t="t" r="r" b="b"/>
              <a:pathLst>
                <a:path w="758600" h="762000">
                  <a:moveTo>
                    <a:pt x="379300" y="0"/>
                  </a:moveTo>
                  <a:cubicBezTo>
                    <a:pt x="589055" y="938"/>
                    <a:pt x="758600" y="171243"/>
                    <a:pt x="758600" y="381000"/>
                  </a:cubicBezTo>
                  <a:cubicBezTo>
                    <a:pt x="758600" y="590757"/>
                    <a:pt x="589055" y="761062"/>
                    <a:pt x="379300" y="762000"/>
                  </a:cubicBezTo>
                  <a:cubicBezTo>
                    <a:pt x="169545" y="761062"/>
                    <a:pt x="0" y="590757"/>
                    <a:pt x="0" y="381000"/>
                  </a:cubicBezTo>
                  <a:cubicBezTo>
                    <a:pt x="0" y="171243"/>
                    <a:pt x="169545" y="938"/>
                    <a:pt x="3793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29" name="TextBox 29"/>
          <p:cNvSpPr txBox="1"/>
          <p:nvPr/>
        </p:nvSpPr>
        <p:spPr>
          <a:xfrm>
            <a:off x="12182488" y="4714998"/>
            <a:ext cx="3499551" cy="3867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50"/>
              </a:lnSpc>
            </a:pPr>
            <a:r>
              <a:rPr lang="en-US" sz="2100" spc="42">
                <a:solidFill>
                  <a:srgbClr val="FFFFFF"/>
                </a:solidFill>
                <a:latin typeface="Aileron Regular Bold"/>
              </a:rPr>
              <a:t>4 - JavaScript, HTML, CSS</a:t>
            </a:r>
          </a:p>
        </p:txBody>
      </p:sp>
      <p:grpSp>
        <p:nvGrpSpPr>
          <p:cNvPr id="30" name="Group 30"/>
          <p:cNvGrpSpPr/>
          <p:nvPr/>
        </p:nvGrpSpPr>
        <p:grpSpPr>
          <a:xfrm>
            <a:off x="627750" y="3171701"/>
            <a:ext cx="13180589" cy="993368"/>
            <a:chOff x="0" y="0"/>
            <a:chExt cx="14410360" cy="111252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14410359" cy="1113790"/>
            </a:xfrm>
            <a:custGeom>
              <a:avLst/>
              <a:gdLst/>
              <a:ahLst/>
              <a:cxnLst/>
              <a:rect l="l" t="t" r="r" b="b"/>
              <a:pathLst>
                <a:path w="14410359" h="1113790">
                  <a:moveTo>
                    <a:pt x="13857909" y="0"/>
                  </a:moveTo>
                  <a:lnTo>
                    <a:pt x="553720" y="0"/>
                  </a:lnTo>
                  <a:cubicBezTo>
                    <a:pt x="247650" y="0"/>
                    <a:pt x="0" y="247650"/>
                    <a:pt x="0" y="553720"/>
                  </a:cubicBezTo>
                  <a:cubicBezTo>
                    <a:pt x="0" y="859790"/>
                    <a:pt x="247650" y="1107440"/>
                    <a:pt x="553720" y="1107440"/>
                  </a:cubicBezTo>
                  <a:lnTo>
                    <a:pt x="13857909" y="1113790"/>
                  </a:lnTo>
                  <a:lnTo>
                    <a:pt x="14410359" y="558800"/>
                  </a:lnTo>
                  <a:lnTo>
                    <a:pt x="13857909" y="0"/>
                  </a:lnTo>
                  <a:close/>
                </a:path>
              </a:pathLst>
            </a:custGeom>
            <a:solidFill>
              <a:srgbClr val="191919">
                <a:alpha val="4706"/>
              </a:srgbClr>
            </a:solidFill>
          </p:spPr>
        </p:sp>
        <p:sp>
          <p:nvSpPr>
            <p:cNvPr id="32" name="Freeform 32"/>
            <p:cNvSpPr/>
            <p:nvPr/>
          </p:nvSpPr>
          <p:spPr>
            <a:xfrm>
              <a:off x="162990" y="172720"/>
              <a:ext cx="758600" cy="762000"/>
            </a:xfrm>
            <a:custGeom>
              <a:avLst/>
              <a:gdLst/>
              <a:ahLst/>
              <a:cxnLst/>
              <a:rect l="l" t="t" r="r" b="b"/>
              <a:pathLst>
                <a:path w="758600" h="762000">
                  <a:moveTo>
                    <a:pt x="379300" y="0"/>
                  </a:moveTo>
                  <a:cubicBezTo>
                    <a:pt x="589055" y="938"/>
                    <a:pt x="758600" y="171243"/>
                    <a:pt x="758600" y="381000"/>
                  </a:cubicBezTo>
                  <a:cubicBezTo>
                    <a:pt x="758600" y="590757"/>
                    <a:pt x="589055" y="761062"/>
                    <a:pt x="379300" y="762000"/>
                  </a:cubicBezTo>
                  <a:cubicBezTo>
                    <a:pt x="169545" y="761062"/>
                    <a:pt x="0" y="590757"/>
                    <a:pt x="0" y="381000"/>
                  </a:cubicBezTo>
                  <a:cubicBezTo>
                    <a:pt x="0" y="171243"/>
                    <a:pt x="169545" y="938"/>
                    <a:pt x="379300" y="0"/>
                  </a:cubicBezTo>
                  <a:close/>
                </a:path>
              </a:pathLst>
            </a:custGeom>
            <a:solidFill>
              <a:srgbClr val="191919">
                <a:alpha val="4706"/>
              </a:srgbClr>
            </a:solidFill>
          </p:spPr>
        </p:sp>
      </p:grpSp>
      <p:grpSp>
        <p:nvGrpSpPr>
          <p:cNvPr id="33" name="Group 33"/>
          <p:cNvGrpSpPr/>
          <p:nvPr/>
        </p:nvGrpSpPr>
        <p:grpSpPr>
          <a:xfrm>
            <a:off x="12358560" y="3171701"/>
            <a:ext cx="5301690" cy="993368"/>
            <a:chOff x="0" y="0"/>
            <a:chExt cx="5796346" cy="1112520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5796346" cy="1113790"/>
            </a:xfrm>
            <a:custGeom>
              <a:avLst/>
              <a:gdLst/>
              <a:ahLst/>
              <a:cxnLst/>
              <a:rect l="l" t="t" r="r" b="b"/>
              <a:pathLst>
                <a:path w="5796346" h="1113790">
                  <a:moveTo>
                    <a:pt x="5243896" y="0"/>
                  </a:moveTo>
                  <a:lnTo>
                    <a:pt x="553720" y="0"/>
                  </a:lnTo>
                  <a:cubicBezTo>
                    <a:pt x="247650" y="0"/>
                    <a:pt x="0" y="247650"/>
                    <a:pt x="0" y="553720"/>
                  </a:cubicBezTo>
                  <a:cubicBezTo>
                    <a:pt x="0" y="859790"/>
                    <a:pt x="247650" y="1107440"/>
                    <a:pt x="553720" y="1107440"/>
                  </a:cubicBezTo>
                  <a:lnTo>
                    <a:pt x="5243896" y="1113790"/>
                  </a:lnTo>
                  <a:lnTo>
                    <a:pt x="5796346" y="558800"/>
                  </a:lnTo>
                  <a:lnTo>
                    <a:pt x="5243896" y="0"/>
                  </a:lnTo>
                  <a:close/>
                </a:path>
              </a:pathLst>
            </a:custGeom>
            <a:solidFill>
              <a:srgbClr val="101D42"/>
            </a:solidFill>
          </p:spPr>
        </p:sp>
        <p:sp>
          <p:nvSpPr>
            <p:cNvPr id="35" name="Freeform 35"/>
            <p:cNvSpPr/>
            <p:nvPr/>
          </p:nvSpPr>
          <p:spPr>
            <a:xfrm>
              <a:off x="162990" y="172720"/>
              <a:ext cx="758600" cy="762000"/>
            </a:xfrm>
            <a:custGeom>
              <a:avLst/>
              <a:gdLst/>
              <a:ahLst/>
              <a:cxnLst/>
              <a:rect l="l" t="t" r="r" b="b"/>
              <a:pathLst>
                <a:path w="758600" h="762000">
                  <a:moveTo>
                    <a:pt x="379300" y="0"/>
                  </a:moveTo>
                  <a:cubicBezTo>
                    <a:pt x="589055" y="938"/>
                    <a:pt x="758600" y="171243"/>
                    <a:pt x="758600" y="381000"/>
                  </a:cubicBezTo>
                  <a:cubicBezTo>
                    <a:pt x="758600" y="590757"/>
                    <a:pt x="589055" y="761062"/>
                    <a:pt x="379300" y="762000"/>
                  </a:cubicBezTo>
                  <a:cubicBezTo>
                    <a:pt x="169545" y="761062"/>
                    <a:pt x="0" y="590757"/>
                    <a:pt x="0" y="381000"/>
                  </a:cubicBezTo>
                  <a:cubicBezTo>
                    <a:pt x="0" y="171243"/>
                    <a:pt x="169545" y="938"/>
                    <a:pt x="3793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36" name="TextBox 36"/>
          <p:cNvSpPr txBox="1"/>
          <p:nvPr/>
        </p:nvSpPr>
        <p:spPr>
          <a:xfrm>
            <a:off x="13914053" y="3441690"/>
            <a:ext cx="3149651" cy="3867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50"/>
              </a:lnSpc>
            </a:pPr>
            <a:r>
              <a:rPr lang="en-US" sz="2100" spc="42">
                <a:solidFill>
                  <a:srgbClr val="FFFFFF"/>
                </a:solidFill>
                <a:latin typeface="Aileron Regular Bold"/>
              </a:rPr>
              <a:t>5 - Apexcharts, Leaflet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114914" y="8533968"/>
            <a:ext cx="4547878" cy="352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99"/>
              </a:lnSpc>
            </a:pPr>
            <a:r>
              <a:rPr lang="en-US" sz="1999" spc="39">
                <a:solidFill>
                  <a:srgbClr val="13538A"/>
                </a:solidFill>
                <a:latin typeface="Aileron Regular Bold"/>
              </a:rPr>
              <a:t>Pandas library was used for ETL.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240271" y="7283521"/>
            <a:ext cx="5697975" cy="352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99"/>
              </a:lnSpc>
            </a:pPr>
            <a:r>
              <a:rPr lang="en-US" sz="1999" spc="39">
                <a:solidFill>
                  <a:srgbClr val="13538A"/>
                </a:solidFill>
                <a:latin typeface="Aileron Regular Bold"/>
              </a:rPr>
              <a:t>Stored data in SQLite database.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240271" y="6010213"/>
            <a:ext cx="6987310" cy="352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99"/>
              </a:lnSpc>
            </a:pPr>
            <a:r>
              <a:rPr lang="en-US" sz="1999" spc="39">
                <a:solidFill>
                  <a:srgbClr val="13538A"/>
                </a:solidFill>
                <a:latin typeface="Aileron Regular Bold"/>
              </a:rPr>
              <a:t>Flask framework served as the backend API.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240271" y="4736905"/>
            <a:ext cx="8486408" cy="352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99"/>
              </a:lnSpc>
            </a:pPr>
            <a:r>
              <a:rPr lang="en-US" sz="1999" spc="39">
                <a:solidFill>
                  <a:srgbClr val="13538A"/>
                </a:solidFill>
                <a:latin typeface="Aileron Regular Bold"/>
              </a:rPr>
              <a:t>Used to design the user interface for the web application.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1238293" y="3420880"/>
            <a:ext cx="10048658" cy="352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99"/>
              </a:lnSpc>
            </a:pPr>
            <a:r>
              <a:rPr lang="en-US" sz="1999" spc="39">
                <a:solidFill>
                  <a:srgbClr val="13538A"/>
                </a:solidFill>
                <a:latin typeface="Aileron Regular Bold"/>
              </a:rPr>
              <a:t>Displayed data analysis charts with Apexcharts and interactive map with Leaflet.</a:t>
            </a:r>
          </a:p>
        </p:txBody>
      </p:sp>
      <p:pic>
        <p:nvPicPr>
          <p:cNvPr id="42" name="Picture 4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6999506" y="8520218"/>
            <a:ext cx="437077" cy="437077"/>
          </a:xfrm>
          <a:prstGeom prst="rect">
            <a:avLst/>
          </a:prstGeom>
        </p:spPr>
      </p:pic>
      <p:pic>
        <p:nvPicPr>
          <p:cNvPr id="43" name="Picture 4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8462241" y="7269770"/>
            <a:ext cx="437077" cy="437077"/>
          </a:xfrm>
          <a:prstGeom prst="rect">
            <a:avLst/>
          </a:prstGeom>
        </p:spPr>
      </p:pic>
      <p:pic>
        <p:nvPicPr>
          <p:cNvPr id="44" name="Picture 4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9886490" y="6015357"/>
            <a:ext cx="399286" cy="399286"/>
          </a:xfrm>
          <a:prstGeom prst="rect">
            <a:avLst/>
          </a:prstGeom>
        </p:spPr>
      </p:pic>
      <p:pic>
        <p:nvPicPr>
          <p:cNvPr id="45" name="Picture 4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1286951" y="4748675"/>
            <a:ext cx="386034" cy="386034"/>
          </a:xfrm>
          <a:prstGeom prst="rect">
            <a:avLst/>
          </a:prstGeom>
        </p:spPr>
      </p:pic>
      <p:pic>
        <p:nvPicPr>
          <p:cNvPr id="46" name="Picture 4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12718515" y="3478030"/>
            <a:ext cx="380710" cy="380710"/>
          </a:xfrm>
          <a:prstGeom prst="rect">
            <a:avLst/>
          </a:prstGeom>
        </p:spPr>
      </p:pic>
      <p:sp>
        <p:nvSpPr>
          <p:cNvPr id="47" name="TextBox 47"/>
          <p:cNvSpPr txBox="1"/>
          <p:nvPr/>
        </p:nvSpPr>
        <p:spPr>
          <a:xfrm>
            <a:off x="3323039" y="1135210"/>
            <a:ext cx="11510293" cy="7100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763"/>
              </a:lnSpc>
              <a:spcBef>
                <a:spcPct val="0"/>
              </a:spcBef>
            </a:pPr>
            <a:r>
              <a:rPr lang="en-US" sz="4399" spc="131">
                <a:solidFill>
                  <a:srgbClr val="13538A"/>
                </a:solidFill>
                <a:latin typeface="Aileron Heavy"/>
              </a:rPr>
              <a:t>TECHNOLOGIES USED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962378" y="8173629"/>
            <a:ext cx="5394802" cy="11095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74"/>
              </a:lnSpc>
              <a:spcBef>
                <a:spcPct val="0"/>
              </a:spcBef>
            </a:pPr>
            <a:r>
              <a:rPr lang="en-US" sz="3196">
                <a:solidFill>
                  <a:srgbClr val="101D42"/>
                </a:solidFill>
                <a:latin typeface="Public Sans"/>
              </a:rPr>
              <a:t>Displays KPIs and charts of data analysis results.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962378" y="7151616"/>
            <a:ext cx="5394802" cy="686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507"/>
              </a:lnSpc>
              <a:spcBef>
                <a:spcPct val="0"/>
              </a:spcBef>
            </a:pPr>
            <a:r>
              <a:rPr lang="en-US" sz="3933">
                <a:solidFill>
                  <a:srgbClr val="82A6DB"/>
                </a:solidFill>
                <a:latin typeface="Public Sans Bold"/>
              </a:rPr>
              <a:t>Dashboard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067925" y="8173629"/>
            <a:ext cx="5394802" cy="16716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74"/>
              </a:lnSpc>
              <a:spcBef>
                <a:spcPct val="0"/>
              </a:spcBef>
            </a:pPr>
            <a:r>
              <a:rPr lang="en-US" sz="3196" u="none">
                <a:solidFill>
                  <a:srgbClr val="101D42"/>
                </a:solidFill>
                <a:latin typeface="Public Sans"/>
              </a:rPr>
              <a:t>Displays the distribution of the incidents across the states.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967888" y="7151616"/>
            <a:ext cx="5394802" cy="686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507"/>
              </a:lnSpc>
              <a:spcBef>
                <a:spcPct val="0"/>
              </a:spcBef>
            </a:pPr>
            <a:r>
              <a:rPr lang="en-US" sz="3933">
                <a:solidFill>
                  <a:srgbClr val="82A6DB"/>
                </a:solidFill>
                <a:latin typeface="Public Sans Bold"/>
              </a:rPr>
              <a:t>Map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 l="4795" r="4795"/>
          <a:stretch>
            <a:fillRect/>
          </a:stretch>
        </p:blipFill>
        <p:spPr>
          <a:xfrm>
            <a:off x="1962378" y="2810150"/>
            <a:ext cx="6412237" cy="3284865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rcRect l="3936" r="3936"/>
          <a:stretch>
            <a:fillRect/>
          </a:stretch>
        </p:blipFill>
        <p:spPr>
          <a:xfrm>
            <a:off x="10067925" y="2810150"/>
            <a:ext cx="6412237" cy="3284865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778977" y="1185145"/>
            <a:ext cx="12527859" cy="1076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8400"/>
              </a:lnSpc>
            </a:pPr>
            <a:r>
              <a:rPr lang="en-US" sz="7000">
                <a:solidFill>
                  <a:srgbClr val="13538A"/>
                </a:solidFill>
                <a:latin typeface="Public Sans Bold"/>
              </a:rPr>
              <a:t>Overview of the web pages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1D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8588148"/>
            <a:ext cx="1701574" cy="1698852"/>
            <a:chOff x="0" y="0"/>
            <a:chExt cx="6350000" cy="633984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82A6DB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H="1">
            <a:off x="15704851" y="0"/>
            <a:ext cx="2583149" cy="2589449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9031983" y="2873569"/>
            <a:ext cx="8227317" cy="63783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5364" lvl="1" indent="-432682">
              <a:lnSpc>
                <a:spcPts val="5611"/>
              </a:lnSpc>
              <a:buFont typeface="Arial"/>
              <a:buChar char="•"/>
            </a:pPr>
            <a:r>
              <a:rPr lang="en-US" sz="4008">
                <a:solidFill>
                  <a:srgbClr val="FFFFFF"/>
                </a:solidFill>
                <a:latin typeface="Public Sans"/>
              </a:rPr>
              <a:t>Join additional datasets to gain more insights.</a:t>
            </a:r>
          </a:p>
          <a:p>
            <a:pPr marL="865364" lvl="1" indent="-432682">
              <a:lnSpc>
                <a:spcPts val="5611"/>
              </a:lnSpc>
              <a:buFont typeface="Arial"/>
              <a:buChar char="•"/>
            </a:pPr>
            <a:r>
              <a:rPr lang="en-US" sz="4008">
                <a:solidFill>
                  <a:srgbClr val="FFFFFF"/>
                </a:solidFill>
                <a:latin typeface="Public Sans"/>
              </a:rPr>
              <a:t>Add filters to dashboard and map to make visualizations more interactive.</a:t>
            </a:r>
          </a:p>
          <a:p>
            <a:pPr marL="865364" lvl="1" indent="-432682">
              <a:lnSpc>
                <a:spcPts val="5611"/>
              </a:lnSpc>
              <a:buFont typeface="Arial"/>
              <a:buChar char="•"/>
            </a:pPr>
            <a:r>
              <a:rPr lang="en-US" sz="4008">
                <a:solidFill>
                  <a:srgbClr val="FFFFFF"/>
                </a:solidFill>
                <a:latin typeface="Public Sans"/>
              </a:rPr>
              <a:t>Exclude outlier from certain charts. </a:t>
            </a:r>
          </a:p>
          <a:p>
            <a:pPr>
              <a:lnSpc>
                <a:spcPts val="5611"/>
              </a:lnSpc>
            </a:pPr>
            <a:r>
              <a:rPr lang="en-US" sz="4008">
                <a:solidFill>
                  <a:srgbClr val="FFFFFF"/>
                </a:solidFill>
                <a:latin typeface="Public Sans"/>
              </a:rPr>
              <a:t> </a:t>
            </a:r>
          </a:p>
          <a:p>
            <a:pPr marL="0" lvl="0" indent="0">
              <a:lnSpc>
                <a:spcPts val="5611"/>
              </a:lnSpc>
              <a:spcBef>
                <a:spcPct val="0"/>
              </a:spcBef>
            </a:pPr>
            <a:endParaRPr lang="en-US" sz="4008">
              <a:solidFill>
                <a:srgbClr val="FFFFFF"/>
              </a:solidFill>
              <a:latin typeface="Public Sans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9599834" y="656507"/>
            <a:ext cx="7315648" cy="1076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8400"/>
              </a:lnSpc>
            </a:pPr>
            <a:r>
              <a:rPr lang="en-US" sz="7000">
                <a:solidFill>
                  <a:srgbClr val="F4F4F4"/>
                </a:solidFill>
                <a:latin typeface="Public Sans"/>
              </a:rPr>
              <a:t>Recomendations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50787" y="656507"/>
            <a:ext cx="7315648" cy="1076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8400"/>
              </a:lnSpc>
            </a:pPr>
            <a:r>
              <a:rPr lang="en-US" sz="7000">
                <a:solidFill>
                  <a:srgbClr val="F4F4F4"/>
                </a:solidFill>
                <a:latin typeface="Public Sans"/>
              </a:rPr>
              <a:t>Key chanllenges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76441" y="2873569"/>
            <a:ext cx="8227317" cy="70898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5364" lvl="1" indent="-432682">
              <a:lnSpc>
                <a:spcPts val="5611"/>
              </a:lnSpc>
              <a:buFont typeface="Arial"/>
              <a:buChar char="•"/>
            </a:pPr>
            <a:r>
              <a:rPr lang="en-US" sz="4008">
                <a:solidFill>
                  <a:srgbClr val="FFFFFF"/>
                </a:solidFill>
                <a:latin typeface="Public Sans"/>
              </a:rPr>
              <a:t>Small data size caused limitations to analyze and present data.</a:t>
            </a:r>
          </a:p>
          <a:p>
            <a:pPr marL="865364" lvl="1" indent="-432682">
              <a:lnSpc>
                <a:spcPts val="5611"/>
              </a:lnSpc>
              <a:buFont typeface="Arial"/>
              <a:buChar char="•"/>
            </a:pPr>
            <a:r>
              <a:rPr lang="en-US" sz="4008">
                <a:solidFill>
                  <a:srgbClr val="FFFFFF"/>
                </a:solidFill>
                <a:latin typeface="Public Sans"/>
              </a:rPr>
              <a:t>Null values and quality of data limited the identification of significant trends. </a:t>
            </a:r>
          </a:p>
          <a:p>
            <a:pPr marL="865364" lvl="1" indent="-432682">
              <a:lnSpc>
                <a:spcPts val="5611"/>
              </a:lnSpc>
              <a:buFont typeface="Arial"/>
              <a:buChar char="•"/>
            </a:pPr>
            <a:r>
              <a:rPr lang="en-US" sz="4008">
                <a:solidFill>
                  <a:srgbClr val="FFFFFF"/>
                </a:solidFill>
                <a:latin typeface="Public Sans"/>
              </a:rPr>
              <a:t>Outlier record affected presentation of data. </a:t>
            </a:r>
          </a:p>
          <a:p>
            <a:pPr>
              <a:lnSpc>
                <a:spcPts val="5611"/>
              </a:lnSpc>
            </a:pPr>
            <a:r>
              <a:rPr lang="en-US" sz="4008">
                <a:solidFill>
                  <a:srgbClr val="FFFFFF"/>
                </a:solidFill>
                <a:latin typeface="Public Sans"/>
              </a:rPr>
              <a:t> </a:t>
            </a:r>
          </a:p>
          <a:p>
            <a:pPr marL="0" lvl="0" indent="0">
              <a:lnSpc>
                <a:spcPts val="5611"/>
              </a:lnSpc>
              <a:spcBef>
                <a:spcPct val="0"/>
              </a:spcBef>
            </a:pPr>
            <a:endParaRPr lang="en-US" sz="4008">
              <a:solidFill>
                <a:srgbClr val="FFFFFF"/>
              </a:solidFill>
              <a:latin typeface="Public Sans"/>
            </a:endParaRPr>
          </a:p>
        </p:txBody>
      </p:sp>
      <p:sp>
        <p:nvSpPr>
          <p:cNvPr id="9" name="AutoShape 9"/>
          <p:cNvSpPr/>
          <p:nvPr/>
        </p:nvSpPr>
        <p:spPr>
          <a:xfrm rot="-5400000">
            <a:off x="4162269" y="5129230"/>
            <a:ext cx="9423220" cy="28540"/>
          </a:xfrm>
          <a:prstGeom prst="rect">
            <a:avLst/>
          </a:prstGeom>
          <a:solidFill>
            <a:srgbClr val="F4F4F4">
              <a:alpha val="17647"/>
            </a:srgbClr>
          </a:solidFill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1D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10503" r="10503"/>
          <a:stretch>
            <a:fillRect/>
          </a:stretch>
        </p:blipFill>
        <p:spPr>
          <a:xfrm>
            <a:off x="0" y="0"/>
            <a:ext cx="12192000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9574081" y="4411663"/>
            <a:ext cx="11711145" cy="1377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50"/>
              </a:lnSpc>
            </a:pPr>
            <a:r>
              <a:rPr lang="en-US" sz="8500">
                <a:solidFill>
                  <a:srgbClr val="FFFFFF"/>
                </a:solidFill>
                <a:latin typeface="Public Sans Thin Bold"/>
              </a:rPr>
              <a:t>Demo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flipH="1">
            <a:off x="14830768" y="0"/>
            <a:ext cx="3457232" cy="346566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292</Words>
  <Application>Microsoft Office PowerPoint</Application>
  <PresentationFormat>Custom</PresentationFormat>
  <Paragraphs>51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6" baseType="lpstr">
      <vt:lpstr>Aileron Regular Bold</vt:lpstr>
      <vt:lpstr>Public Sans Thin Bold</vt:lpstr>
      <vt:lpstr>Aileron Heavy</vt:lpstr>
      <vt:lpstr>Calibri</vt:lpstr>
      <vt:lpstr>Public Sans</vt:lpstr>
      <vt:lpstr>Public Sans Bold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Dark Blue Simple Geometric Triangle Shapes Simple Basic Presentation</dc:title>
  <dc:creator>Bethelhem</dc:creator>
  <cp:lastModifiedBy>Bethelhem Arefayne</cp:lastModifiedBy>
  <cp:revision>1</cp:revision>
  <dcterms:created xsi:type="dcterms:W3CDTF">2006-08-16T00:00:00Z</dcterms:created>
  <dcterms:modified xsi:type="dcterms:W3CDTF">2023-04-24T21:28:09Z</dcterms:modified>
  <dc:identifier>DAFg_WwB8o8</dc:identifier>
</cp:coreProperties>
</file>